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56" r:id="rId3"/>
    <p:sldId id="264" r:id="rId4"/>
    <p:sldId id="259" r:id="rId5"/>
    <p:sldId id="260" r:id="rId6"/>
    <p:sldId id="258" r:id="rId7"/>
    <p:sldId id="261" r:id="rId8"/>
    <p:sldId id="262" r:id="rId9"/>
    <p:sldId id="263" r:id="rId10"/>
    <p:sldId id="277" r:id="rId11"/>
    <p:sldId id="265" r:id="rId12"/>
    <p:sldId id="268" r:id="rId13"/>
    <p:sldId id="269" r:id="rId14"/>
    <p:sldId id="271" r:id="rId15"/>
    <p:sldId id="278" r:id="rId16"/>
    <p:sldId id="266" r:id="rId17"/>
    <p:sldId id="272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 varScale="1">
        <p:scale>
          <a:sx n="102" d="100"/>
          <a:sy n="102" d="100"/>
        </p:scale>
        <p:origin x="192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Worksheet2.xlsx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4" Type="http://schemas.openxmlformats.org/officeDocument/2006/relationships/package" Target="../embeddings/Microsoft_Excel_Worksheet3.xlsx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4" Type="http://schemas.openxmlformats.org/officeDocument/2006/relationships/package" Target="../embeddings/Microsoft_Excel_Worksheet4.xlsx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4" Type="http://schemas.openxmlformats.org/officeDocument/2006/relationships/package" Target="../embeddings/Microsoft_Excel_Worksheet5.xlsx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4" Type="http://schemas.openxmlformats.org/officeDocument/2006/relationships/package" Target="../embeddings/Microsoft_Excel_Worksheet6.xlsx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mAb</a:t>
            </a:r>
            <a:r>
              <a:rPr lang="en-GB" baseline="0"/>
              <a:t> 17</a:t>
            </a:r>
            <a:endParaRPr lang="en-GB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Sheet1!$C$4</c:f>
              <c:strCache>
                <c:ptCount val="1"/>
                <c:pt idx="0">
                  <c:v>v13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Sheet1!$B$5:$B$10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Sheet1!$C$5:$C$10</c:f>
              <c:numCache>
                <c:formatCode>General</c:formatCode>
                <c:ptCount val="6"/>
                <c:pt idx="0">
                  <c:v>1.239</c:v>
                </c:pt>
                <c:pt idx="1">
                  <c:v>0.955</c:v>
                </c:pt>
                <c:pt idx="2">
                  <c:v>0.541</c:v>
                </c:pt>
                <c:pt idx="3">
                  <c:v>0.084</c:v>
                </c:pt>
                <c:pt idx="4">
                  <c:v>0.043</c:v>
                </c:pt>
                <c:pt idx="5">
                  <c:v>0.006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0BE-47F6-B965-1A0F00CBF07D}"/>
            </c:ext>
          </c:extLst>
        </c:ser>
        <c:ser>
          <c:idx val="1"/>
          <c:order val="1"/>
          <c:tx>
            <c:strRef>
              <c:f>Sheet1!$D$4</c:f>
              <c:strCache>
                <c:ptCount val="1"/>
                <c:pt idx="0">
                  <c:v>v16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Sheet1!$B$5:$B$10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Sheet1!$D$5:$D$10</c:f>
              <c:numCache>
                <c:formatCode>General</c:formatCode>
                <c:ptCount val="6"/>
                <c:pt idx="0">
                  <c:v>2.891</c:v>
                </c:pt>
                <c:pt idx="1">
                  <c:v>1.946</c:v>
                </c:pt>
                <c:pt idx="2">
                  <c:v>0.982</c:v>
                </c:pt>
                <c:pt idx="3">
                  <c:v>0.15</c:v>
                </c:pt>
                <c:pt idx="4">
                  <c:v>0.065</c:v>
                </c:pt>
                <c:pt idx="5">
                  <c:v>0.01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0BE-47F6-B965-1A0F00CBF07D}"/>
            </c:ext>
          </c:extLst>
        </c:ser>
        <c:ser>
          <c:idx val="2"/>
          <c:order val="2"/>
          <c:tx>
            <c:strRef>
              <c:f>Sheet1!$E$4</c:f>
              <c:strCache>
                <c:ptCount val="1"/>
                <c:pt idx="0">
                  <c:v>v31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Sheet1!$B$5:$B$10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Sheet1!$E$5:$E$10</c:f>
              <c:numCache>
                <c:formatCode>General</c:formatCode>
                <c:ptCount val="6"/>
                <c:pt idx="0">
                  <c:v>0.944</c:v>
                </c:pt>
                <c:pt idx="1">
                  <c:v>0.48</c:v>
                </c:pt>
                <c:pt idx="2">
                  <c:v>0.236</c:v>
                </c:pt>
                <c:pt idx="3">
                  <c:v>0.046</c:v>
                </c:pt>
                <c:pt idx="4">
                  <c:v>0.031</c:v>
                </c:pt>
                <c:pt idx="5">
                  <c:v>0.003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0BE-47F6-B965-1A0F00CBF07D}"/>
            </c:ext>
          </c:extLst>
        </c:ser>
        <c:ser>
          <c:idx val="3"/>
          <c:order val="3"/>
          <c:tx>
            <c:strRef>
              <c:f>Sheet1!$F$4</c:f>
              <c:strCache>
                <c:ptCount val="1"/>
                <c:pt idx="0">
                  <c:v>v1235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Sheet1!$B$5:$B$10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Sheet1!$F$5:$F$10</c:f>
              <c:numCache>
                <c:formatCode>General</c:formatCode>
                <c:ptCount val="6"/>
                <c:pt idx="0">
                  <c:v>1.089</c:v>
                </c:pt>
                <c:pt idx="1">
                  <c:v>0.789</c:v>
                </c:pt>
                <c:pt idx="2">
                  <c:v>0.433</c:v>
                </c:pt>
                <c:pt idx="3">
                  <c:v>0.095</c:v>
                </c:pt>
                <c:pt idx="4">
                  <c:v>0.063</c:v>
                </c:pt>
                <c:pt idx="5">
                  <c:v>0.018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70BE-47F6-B965-1A0F00CBF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2644576"/>
        <c:axId val="309990800"/>
      </c:lineChart>
      <c:catAx>
        <c:axId val="-6264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990800"/>
        <c:crosses val="autoZero"/>
        <c:auto val="1"/>
        <c:lblAlgn val="ctr"/>
        <c:lblOffset val="100"/>
        <c:noMultiLvlLbl val="0"/>
      </c:catAx>
      <c:valAx>
        <c:axId val="30999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644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mAb 39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Sheet1!$C$19</c:f>
              <c:strCache>
                <c:ptCount val="1"/>
                <c:pt idx="0">
                  <c:v>v13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Sheet1!$B$20:$B$25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Sheet1!$C$20:$C$25</c:f>
              <c:numCache>
                <c:formatCode>General</c:formatCode>
                <c:ptCount val="6"/>
                <c:pt idx="0">
                  <c:v>1.32</c:v>
                </c:pt>
                <c:pt idx="1">
                  <c:v>0.988</c:v>
                </c:pt>
                <c:pt idx="2">
                  <c:v>0.496</c:v>
                </c:pt>
                <c:pt idx="3">
                  <c:v>0.086</c:v>
                </c:pt>
                <c:pt idx="4">
                  <c:v>0.034</c:v>
                </c:pt>
                <c:pt idx="5">
                  <c:v>0.011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A3E-43A6-BCA9-9B0616053C40}"/>
            </c:ext>
          </c:extLst>
        </c:ser>
        <c:ser>
          <c:idx val="1"/>
          <c:order val="1"/>
          <c:tx>
            <c:strRef>
              <c:f>Sheet1!$D$19</c:f>
              <c:strCache>
                <c:ptCount val="1"/>
                <c:pt idx="0">
                  <c:v>v16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Sheet1!$B$20:$B$25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Sheet1!$D$20:$D$25</c:f>
              <c:numCache>
                <c:formatCode>General</c:formatCode>
                <c:ptCount val="6"/>
                <c:pt idx="0">
                  <c:v>3.226</c:v>
                </c:pt>
                <c:pt idx="1">
                  <c:v>1.903999999999999</c:v>
                </c:pt>
                <c:pt idx="2">
                  <c:v>1.021</c:v>
                </c:pt>
                <c:pt idx="3">
                  <c:v>0.143</c:v>
                </c:pt>
                <c:pt idx="4">
                  <c:v>0.07</c:v>
                </c:pt>
                <c:pt idx="5">
                  <c:v>0.028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A3E-43A6-BCA9-9B0616053C40}"/>
            </c:ext>
          </c:extLst>
        </c:ser>
        <c:ser>
          <c:idx val="2"/>
          <c:order val="2"/>
          <c:tx>
            <c:strRef>
              <c:f>Sheet1!$E$19</c:f>
              <c:strCache>
                <c:ptCount val="1"/>
                <c:pt idx="0">
                  <c:v>v31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Sheet1!$B$20:$B$25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Sheet1!$E$20:$E$25</c:f>
              <c:numCache>
                <c:formatCode>General</c:formatCode>
                <c:ptCount val="6"/>
                <c:pt idx="0">
                  <c:v>1.638</c:v>
                </c:pt>
                <c:pt idx="1">
                  <c:v>0.816</c:v>
                </c:pt>
                <c:pt idx="2">
                  <c:v>0.422</c:v>
                </c:pt>
                <c:pt idx="3">
                  <c:v>0.1</c:v>
                </c:pt>
                <c:pt idx="4">
                  <c:v>0.054</c:v>
                </c:pt>
                <c:pt idx="5">
                  <c:v>0.02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CA3E-43A6-BCA9-9B0616053C40}"/>
            </c:ext>
          </c:extLst>
        </c:ser>
        <c:ser>
          <c:idx val="3"/>
          <c:order val="3"/>
          <c:tx>
            <c:strRef>
              <c:f>Sheet1!$F$19</c:f>
              <c:strCache>
                <c:ptCount val="1"/>
                <c:pt idx="0">
                  <c:v>v1235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Sheet1!$B$20:$B$25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Sheet1!$F$20:$F$25</c:f>
              <c:numCache>
                <c:formatCode>General</c:formatCode>
                <c:ptCount val="6"/>
                <c:pt idx="0">
                  <c:v>1.793</c:v>
                </c:pt>
                <c:pt idx="1">
                  <c:v>1.033</c:v>
                </c:pt>
                <c:pt idx="2">
                  <c:v>0.572</c:v>
                </c:pt>
                <c:pt idx="3">
                  <c:v>0.189</c:v>
                </c:pt>
                <c:pt idx="4">
                  <c:v>0.068</c:v>
                </c:pt>
                <c:pt idx="5">
                  <c:v>0.031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CA3E-43A6-BCA9-9B0616053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1693120"/>
        <c:axId val="-61095376"/>
      </c:lineChart>
      <c:catAx>
        <c:axId val="-6169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095376"/>
        <c:crosses val="autoZero"/>
        <c:auto val="1"/>
        <c:lblAlgn val="ctr"/>
        <c:lblOffset val="100"/>
        <c:noMultiLvlLbl val="0"/>
      </c:catAx>
      <c:valAx>
        <c:axId val="-6109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9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mAb 75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Sheet1!$C$39</c:f>
              <c:strCache>
                <c:ptCount val="1"/>
                <c:pt idx="0">
                  <c:v>v13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Sheet1!$B$40:$B$45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Sheet1!$C$40:$C$45</c:f>
              <c:numCache>
                <c:formatCode>General</c:formatCode>
                <c:ptCount val="6"/>
                <c:pt idx="0">
                  <c:v>1.217</c:v>
                </c:pt>
                <c:pt idx="1">
                  <c:v>1.158</c:v>
                </c:pt>
                <c:pt idx="2">
                  <c:v>0.714</c:v>
                </c:pt>
                <c:pt idx="3">
                  <c:v>0.144</c:v>
                </c:pt>
                <c:pt idx="4">
                  <c:v>0.07</c:v>
                </c:pt>
                <c:pt idx="5">
                  <c:v>0.01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F69-4807-9BFB-499AB7ABAA69}"/>
            </c:ext>
          </c:extLst>
        </c:ser>
        <c:ser>
          <c:idx val="1"/>
          <c:order val="1"/>
          <c:tx>
            <c:strRef>
              <c:f>Sheet1!$D$39</c:f>
              <c:strCache>
                <c:ptCount val="1"/>
                <c:pt idx="0">
                  <c:v>v16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Sheet1!$B$40:$B$45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Sheet1!$D$40:$D$45</c:f>
              <c:numCache>
                <c:formatCode>General</c:formatCode>
                <c:ptCount val="6"/>
                <c:pt idx="0">
                  <c:v>2.921</c:v>
                </c:pt>
                <c:pt idx="1">
                  <c:v>2.092</c:v>
                </c:pt>
                <c:pt idx="2">
                  <c:v>1.169</c:v>
                </c:pt>
                <c:pt idx="3">
                  <c:v>0.214</c:v>
                </c:pt>
                <c:pt idx="4">
                  <c:v>0.097</c:v>
                </c:pt>
                <c:pt idx="5">
                  <c:v>0.019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F69-4807-9BFB-499AB7ABAA69}"/>
            </c:ext>
          </c:extLst>
        </c:ser>
        <c:ser>
          <c:idx val="2"/>
          <c:order val="2"/>
          <c:tx>
            <c:strRef>
              <c:f>Sheet1!$E$39</c:f>
              <c:strCache>
                <c:ptCount val="1"/>
                <c:pt idx="0">
                  <c:v>v31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Sheet1!$B$40:$B$45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Sheet1!$E$40:$E$45</c:f>
              <c:numCache>
                <c:formatCode>General</c:formatCode>
                <c:ptCount val="6"/>
                <c:pt idx="0">
                  <c:v>1.755</c:v>
                </c:pt>
                <c:pt idx="1">
                  <c:v>1.158</c:v>
                </c:pt>
                <c:pt idx="2">
                  <c:v>0.62</c:v>
                </c:pt>
                <c:pt idx="3">
                  <c:v>0.158</c:v>
                </c:pt>
                <c:pt idx="4">
                  <c:v>0.08</c:v>
                </c:pt>
                <c:pt idx="5">
                  <c:v>0.019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F69-4807-9BFB-499AB7ABAA69}"/>
            </c:ext>
          </c:extLst>
        </c:ser>
        <c:ser>
          <c:idx val="3"/>
          <c:order val="3"/>
          <c:tx>
            <c:strRef>
              <c:f>Sheet1!$F$39</c:f>
              <c:strCache>
                <c:ptCount val="1"/>
                <c:pt idx="0">
                  <c:v>v1235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Sheet1!$B$40:$B$45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Sheet1!$F$40:$F$45</c:f>
              <c:numCache>
                <c:formatCode>General</c:formatCode>
                <c:ptCount val="6"/>
                <c:pt idx="0">
                  <c:v>2.302</c:v>
                </c:pt>
                <c:pt idx="1">
                  <c:v>1.409</c:v>
                </c:pt>
                <c:pt idx="2">
                  <c:v>0.915</c:v>
                </c:pt>
                <c:pt idx="3">
                  <c:v>0.23</c:v>
                </c:pt>
                <c:pt idx="4">
                  <c:v>0.137</c:v>
                </c:pt>
                <c:pt idx="5">
                  <c:v>0.043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7F69-4807-9BFB-499AB7ABAA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594944"/>
        <c:axId val="382930384"/>
      </c:lineChart>
      <c:catAx>
        <c:axId val="20859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930384"/>
        <c:crosses val="autoZero"/>
        <c:auto val="1"/>
        <c:lblAlgn val="ctr"/>
        <c:lblOffset val="100"/>
        <c:noMultiLvlLbl val="0"/>
      </c:catAx>
      <c:valAx>
        <c:axId val="38293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594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mAb 101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Sheet1!$C$60</c:f>
              <c:strCache>
                <c:ptCount val="1"/>
                <c:pt idx="0">
                  <c:v>v13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Sheet1!$B$61:$B$67</c:f>
              <c:numCache>
                <c:formatCode>General</c:formatCode>
                <c:ptCount val="7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Sheet1!$C$61:$C$67</c:f>
              <c:numCache>
                <c:formatCode>General</c:formatCode>
                <c:ptCount val="7"/>
                <c:pt idx="0">
                  <c:v>0.384</c:v>
                </c:pt>
                <c:pt idx="1">
                  <c:v>0.2</c:v>
                </c:pt>
                <c:pt idx="2">
                  <c:v>0.118</c:v>
                </c:pt>
                <c:pt idx="3">
                  <c:v>0.034</c:v>
                </c:pt>
                <c:pt idx="4">
                  <c:v>0.009</c:v>
                </c:pt>
                <c:pt idx="5">
                  <c:v>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361-4392-8620-8BA3824AD707}"/>
            </c:ext>
          </c:extLst>
        </c:ser>
        <c:ser>
          <c:idx val="1"/>
          <c:order val="1"/>
          <c:tx>
            <c:strRef>
              <c:f>Sheet1!$D$60</c:f>
              <c:strCache>
                <c:ptCount val="1"/>
                <c:pt idx="0">
                  <c:v>v16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Sheet1!$B$61:$B$67</c:f>
              <c:numCache>
                <c:formatCode>General</c:formatCode>
                <c:ptCount val="7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Sheet1!$D$61:$D$67</c:f>
              <c:numCache>
                <c:formatCode>General</c:formatCode>
                <c:ptCount val="7"/>
                <c:pt idx="0">
                  <c:v>0.651</c:v>
                </c:pt>
                <c:pt idx="1">
                  <c:v>0.275</c:v>
                </c:pt>
                <c:pt idx="2">
                  <c:v>0.165</c:v>
                </c:pt>
                <c:pt idx="3">
                  <c:v>0.017</c:v>
                </c:pt>
                <c:pt idx="4">
                  <c:v>0.002</c:v>
                </c:pt>
                <c:pt idx="5">
                  <c:v>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361-4392-8620-8BA3824AD707}"/>
            </c:ext>
          </c:extLst>
        </c:ser>
        <c:ser>
          <c:idx val="2"/>
          <c:order val="2"/>
          <c:tx>
            <c:strRef>
              <c:f>Sheet1!$E$60</c:f>
              <c:strCache>
                <c:ptCount val="1"/>
                <c:pt idx="0">
                  <c:v>v31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Sheet1!$B$61:$B$67</c:f>
              <c:numCache>
                <c:formatCode>General</c:formatCode>
                <c:ptCount val="7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Sheet1!$E$61:$E$67</c:f>
              <c:numCache>
                <c:formatCode>General</c:formatCode>
                <c:ptCount val="7"/>
                <c:pt idx="0">
                  <c:v>0.395</c:v>
                </c:pt>
                <c:pt idx="1">
                  <c:v>0.185</c:v>
                </c:pt>
                <c:pt idx="2">
                  <c:v>0.117</c:v>
                </c:pt>
                <c:pt idx="3">
                  <c:v>0.039</c:v>
                </c:pt>
                <c:pt idx="4">
                  <c:v>0.026</c:v>
                </c:pt>
                <c:pt idx="5">
                  <c:v>0.008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361-4392-8620-8BA3824AD707}"/>
            </c:ext>
          </c:extLst>
        </c:ser>
        <c:ser>
          <c:idx val="3"/>
          <c:order val="3"/>
          <c:tx>
            <c:strRef>
              <c:f>Sheet1!$F$60</c:f>
              <c:strCache>
                <c:ptCount val="1"/>
                <c:pt idx="0">
                  <c:v>v1235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Sheet1!$B$61:$B$67</c:f>
              <c:numCache>
                <c:formatCode>General</c:formatCode>
                <c:ptCount val="7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Sheet1!$F$61:$F$67</c:f>
              <c:numCache>
                <c:formatCode>General</c:formatCode>
                <c:ptCount val="7"/>
                <c:pt idx="0">
                  <c:v>0.385</c:v>
                </c:pt>
                <c:pt idx="1">
                  <c:v>0.195</c:v>
                </c:pt>
                <c:pt idx="2">
                  <c:v>0.1285</c:v>
                </c:pt>
                <c:pt idx="3">
                  <c:v>0.0535</c:v>
                </c:pt>
                <c:pt idx="4">
                  <c:v>0.0425</c:v>
                </c:pt>
                <c:pt idx="5">
                  <c:v>0.0245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361-4392-8620-8BA3824AD7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63744"/>
        <c:axId val="327159264"/>
      </c:lineChart>
      <c:catAx>
        <c:axId val="-216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159264"/>
        <c:crosses val="autoZero"/>
        <c:auto val="1"/>
        <c:lblAlgn val="ctr"/>
        <c:lblOffset val="100"/>
        <c:noMultiLvlLbl val="0"/>
      </c:catAx>
      <c:valAx>
        <c:axId val="32715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6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mAb 133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Sheet1!$C$77</c:f>
              <c:strCache>
                <c:ptCount val="1"/>
                <c:pt idx="0">
                  <c:v>v13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Sheet1!$B$78:$B$83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Sheet1!$C$78:$C$83</c:f>
              <c:numCache>
                <c:formatCode>General</c:formatCode>
                <c:ptCount val="6"/>
                <c:pt idx="0">
                  <c:v>0.698</c:v>
                </c:pt>
                <c:pt idx="1">
                  <c:v>0.371</c:v>
                </c:pt>
                <c:pt idx="2">
                  <c:v>0.205</c:v>
                </c:pt>
                <c:pt idx="3">
                  <c:v>0.026</c:v>
                </c:pt>
                <c:pt idx="4">
                  <c:v>0.011</c:v>
                </c:pt>
                <c:pt idx="5">
                  <c:v>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73B-4A4C-B437-9456691210CD}"/>
            </c:ext>
          </c:extLst>
        </c:ser>
        <c:ser>
          <c:idx val="1"/>
          <c:order val="1"/>
          <c:tx>
            <c:strRef>
              <c:f>Sheet1!$D$77</c:f>
              <c:strCache>
                <c:ptCount val="1"/>
                <c:pt idx="0">
                  <c:v>v16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Sheet1!$B$78:$B$83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Sheet1!$D$78:$D$83</c:f>
              <c:numCache>
                <c:formatCode>General</c:formatCode>
                <c:ptCount val="6"/>
                <c:pt idx="0">
                  <c:v>1.419</c:v>
                </c:pt>
                <c:pt idx="1">
                  <c:v>0.646</c:v>
                </c:pt>
                <c:pt idx="2">
                  <c:v>0.297</c:v>
                </c:pt>
                <c:pt idx="3">
                  <c:v>0.024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73B-4A4C-B437-9456691210CD}"/>
            </c:ext>
          </c:extLst>
        </c:ser>
        <c:ser>
          <c:idx val="2"/>
          <c:order val="2"/>
          <c:tx>
            <c:strRef>
              <c:f>Sheet1!$E$77</c:f>
              <c:strCache>
                <c:ptCount val="1"/>
                <c:pt idx="0">
                  <c:v>v31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Sheet1!$B$78:$B$83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Sheet1!$E$78:$E$83</c:f>
              <c:numCache>
                <c:formatCode>General</c:formatCode>
                <c:ptCount val="6"/>
                <c:pt idx="0">
                  <c:v>0.92</c:v>
                </c:pt>
                <c:pt idx="1">
                  <c:v>0.391</c:v>
                </c:pt>
                <c:pt idx="2">
                  <c:v>0.18</c:v>
                </c:pt>
                <c:pt idx="3">
                  <c:v>0.048</c:v>
                </c:pt>
                <c:pt idx="4">
                  <c:v>0.036</c:v>
                </c:pt>
                <c:pt idx="5">
                  <c:v>0.012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73B-4A4C-B437-9456691210CD}"/>
            </c:ext>
          </c:extLst>
        </c:ser>
        <c:ser>
          <c:idx val="3"/>
          <c:order val="3"/>
          <c:tx>
            <c:strRef>
              <c:f>Sheet1!$F$77</c:f>
              <c:strCache>
                <c:ptCount val="1"/>
                <c:pt idx="0">
                  <c:v>v1235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Sheet1!$B$78:$B$83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Sheet1!$F$78:$F$83</c:f>
              <c:numCache>
                <c:formatCode>General</c:formatCode>
                <c:ptCount val="6"/>
                <c:pt idx="0">
                  <c:v>0.5055</c:v>
                </c:pt>
                <c:pt idx="1">
                  <c:v>0.2195</c:v>
                </c:pt>
                <c:pt idx="2">
                  <c:v>0.292</c:v>
                </c:pt>
                <c:pt idx="3">
                  <c:v>0.138</c:v>
                </c:pt>
                <c:pt idx="4">
                  <c:v>0.049</c:v>
                </c:pt>
                <c:pt idx="5">
                  <c:v>0.015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73B-4A4C-B437-945669121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8624704"/>
        <c:axId val="453833776"/>
      </c:lineChart>
      <c:catAx>
        <c:axId val="32862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833776"/>
        <c:crosses val="autoZero"/>
        <c:auto val="1"/>
        <c:lblAlgn val="ctr"/>
        <c:lblOffset val="100"/>
        <c:noMultiLvlLbl val="0"/>
      </c:catAx>
      <c:valAx>
        <c:axId val="453833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62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mAb 180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Sheet1!$C$95</c:f>
              <c:strCache>
                <c:ptCount val="1"/>
                <c:pt idx="0">
                  <c:v>v13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Sheet1!$B$96:$B$101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Sheet1!$C$96:$C$101</c:f>
              <c:numCache>
                <c:formatCode>General</c:formatCode>
                <c:ptCount val="6"/>
                <c:pt idx="0">
                  <c:v>0.39</c:v>
                </c:pt>
                <c:pt idx="1">
                  <c:v>0.282</c:v>
                </c:pt>
                <c:pt idx="2">
                  <c:v>0.146</c:v>
                </c:pt>
                <c:pt idx="3">
                  <c:v>0.044</c:v>
                </c:pt>
                <c:pt idx="4">
                  <c:v>0.033</c:v>
                </c:pt>
                <c:pt idx="5">
                  <c:v>0.005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8DF-477E-A1A8-323817BB988B}"/>
            </c:ext>
          </c:extLst>
        </c:ser>
        <c:ser>
          <c:idx val="1"/>
          <c:order val="1"/>
          <c:tx>
            <c:strRef>
              <c:f>Sheet1!$D$95</c:f>
              <c:strCache>
                <c:ptCount val="1"/>
                <c:pt idx="0">
                  <c:v>v16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Sheet1!$B$96:$B$101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Sheet1!$D$96:$D$101</c:f>
              <c:numCache>
                <c:formatCode>General</c:formatCode>
                <c:ptCount val="6"/>
                <c:pt idx="0">
                  <c:v>1.073</c:v>
                </c:pt>
                <c:pt idx="1">
                  <c:v>2.608</c:v>
                </c:pt>
                <c:pt idx="2">
                  <c:v>0.333</c:v>
                </c:pt>
                <c:pt idx="3">
                  <c:v>0.099</c:v>
                </c:pt>
                <c:pt idx="4">
                  <c:v>0.063</c:v>
                </c:pt>
                <c:pt idx="5">
                  <c:v>0.006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8DF-477E-A1A8-323817BB988B}"/>
            </c:ext>
          </c:extLst>
        </c:ser>
        <c:ser>
          <c:idx val="2"/>
          <c:order val="2"/>
          <c:tx>
            <c:strRef>
              <c:f>Sheet1!$E$95</c:f>
              <c:strCache>
                <c:ptCount val="1"/>
                <c:pt idx="0">
                  <c:v>v31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Sheet1!$B$96:$B$101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Sheet1!$E$96:$E$101</c:f>
              <c:numCache>
                <c:formatCode>General</c:formatCode>
                <c:ptCount val="6"/>
                <c:pt idx="0">
                  <c:v>0.43</c:v>
                </c:pt>
                <c:pt idx="1">
                  <c:v>0.513</c:v>
                </c:pt>
                <c:pt idx="2">
                  <c:v>0.13</c:v>
                </c:pt>
                <c:pt idx="3">
                  <c:v>0.055</c:v>
                </c:pt>
                <c:pt idx="4">
                  <c:v>0.033</c:v>
                </c:pt>
                <c:pt idx="5">
                  <c:v>0.002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8DF-477E-A1A8-323817BB988B}"/>
            </c:ext>
          </c:extLst>
        </c:ser>
        <c:ser>
          <c:idx val="3"/>
          <c:order val="3"/>
          <c:tx>
            <c:strRef>
              <c:f>Sheet1!$F$95</c:f>
              <c:strCache>
                <c:ptCount val="1"/>
                <c:pt idx="0">
                  <c:v>v1235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Sheet1!$B$96:$B$101</c:f>
              <c:numCache>
                <c:formatCode>General</c:formatCode>
                <c:ptCount val="6"/>
                <c:pt idx="0">
                  <c:v>2.5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0.05</c:v>
                </c:pt>
                <c:pt idx="5">
                  <c:v>0.01</c:v>
                </c:pt>
              </c:numCache>
            </c:numRef>
          </c:cat>
          <c:val>
            <c:numRef>
              <c:f>Sheet1!$F$96:$F$101</c:f>
              <c:numCache>
                <c:formatCode>General</c:formatCode>
                <c:ptCount val="6"/>
                <c:pt idx="0">
                  <c:v>0.665</c:v>
                </c:pt>
                <c:pt idx="1">
                  <c:v>0.91</c:v>
                </c:pt>
                <c:pt idx="2">
                  <c:v>0.218</c:v>
                </c:pt>
                <c:pt idx="3">
                  <c:v>0.09</c:v>
                </c:pt>
                <c:pt idx="4">
                  <c:v>0.049</c:v>
                </c:pt>
                <c:pt idx="5">
                  <c:v>0.01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98DF-477E-A1A8-323817BB9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900448"/>
        <c:axId val="327917504"/>
      </c:lineChart>
      <c:catAx>
        <c:axId val="20890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917504"/>
        <c:crosses val="autoZero"/>
        <c:auto val="1"/>
        <c:lblAlgn val="ctr"/>
        <c:lblOffset val="100"/>
        <c:noMultiLvlLbl val="0"/>
      </c:catAx>
      <c:valAx>
        <c:axId val="32791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90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15080-3FFB-43F5-8DDE-568F719BA436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76E96-BC87-44E2-B2B6-02E3719207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2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276D5-383C-BD4E-9BC7-85E3A0506F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5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D7A2E-3EB3-497A-A333-47BE17DEB66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528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58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231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73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13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851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860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58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63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59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96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56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847F1-D3E3-4BB7-B79E-8F975F281809}" type="datetimeFigureOut">
              <a:rPr lang="en-GB" smtClean="0"/>
              <a:t>23/07/2017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78B5E-7C91-4146-BFCF-CC7654598E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3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jpg"/><Relationship Id="rId12" Type="http://schemas.openxmlformats.org/officeDocument/2006/relationships/image" Target="../media/image39.png"/><Relationship Id="rId13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jpe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7" Type="http://schemas.openxmlformats.org/officeDocument/2006/relationships/chart" Target="../charts/chart6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A36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110" y="814797"/>
            <a:ext cx="3207156" cy="2453337"/>
          </a:xfrm>
          <a:prstGeom prst="rect">
            <a:avLst/>
          </a:prstGeom>
        </p:spPr>
      </p:pic>
      <p:pic>
        <p:nvPicPr>
          <p:cNvPr id="9" name="Picture 2" descr="https://media.licdn.com/mpr/mpr/AAEAAQAAAAAAAAQJAAAAJDk5ZGE1ZDFjLTVhMmItNDI2YS1iYmUxLTgwY2ZmOTYzMDQwYg.png"/>
          <p:cNvPicPr>
            <a:picLocks noChangeAspect="1" noChangeArrowheads="1"/>
          </p:cNvPicPr>
          <p:nvPr/>
        </p:nvPicPr>
        <p:blipFill rotWithShape="1">
          <a:blip r:embed="rId3" cstate="print"/>
          <a:srcRect l="2130" t="1316" r="-2130" b="52727"/>
          <a:stretch/>
        </p:blipFill>
        <p:spPr bwMode="auto">
          <a:xfrm>
            <a:off x="8151283" y="3348833"/>
            <a:ext cx="4040717" cy="106312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6413500" cy="1355750"/>
          </a:xfrm>
        </p:spPr>
        <p:txBody>
          <a:bodyPr>
            <a:normAutofit/>
          </a:bodyPr>
          <a:lstStyle/>
          <a:p>
            <a:pPr algn="l"/>
            <a:r>
              <a:rPr lang="en-GB" sz="5400"/>
              <a:t>Hisham Alharbi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5930900" cy="911117"/>
          </a:xfrm>
        </p:spPr>
        <p:txBody>
          <a:bodyPr>
            <a:normAutofit/>
          </a:bodyPr>
          <a:lstStyle/>
          <a:p>
            <a:pPr algn="l"/>
            <a:r>
              <a:rPr lang="en-GB" sz="2000"/>
              <a:t>PhD Candidate </a:t>
            </a:r>
          </a:p>
          <a:p>
            <a:pPr algn="l"/>
            <a:r>
              <a:rPr lang="en-GB" sz="2000"/>
              <a:t>Kingdome of Saudi Arabia  </a:t>
            </a:r>
          </a:p>
        </p:txBody>
      </p:sp>
    </p:spTree>
    <p:extLst>
      <p:ext uri="{BB962C8B-B14F-4D97-AF65-F5344CB8AC3E}">
        <p14:creationId xmlns:p14="http://schemas.microsoft.com/office/powerpoint/2010/main" val="197320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42" y="137786"/>
            <a:ext cx="10302658" cy="1372863"/>
          </a:xfrm>
        </p:spPr>
        <p:txBody>
          <a:bodyPr/>
          <a:lstStyle/>
          <a:p>
            <a:r>
              <a:rPr lang="en-GB" dirty="0"/>
              <a:t>Main aim and Goal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National </a:t>
            </a:r>
            <a:r>
              <a:rPr lang="en-GB" dirty="0"/>
              <a:t>C</a:t>
            </a:r>
            <a:r>
              <a:rPr lang="en-GB" dirty="0" smtClean="0"/>
              <a:t>entral Laboratory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1- An elite Institution in the middle east that lead </a:t>
            </a:r>
            <a:r>
              <a:rPr lang="en-GB" dirty="0" smtClean="0"/>
              <a:t>research, </a:t>
            </a:r>
            <a:r>
              <a:rPr lang="en-GB" dirty="0"/>
              <a:t>build strategies, policies and methods in eliminating infectious diseases.</a:t>
            </a:r>
          </a:p>
          <a:p>
            <a:pPr marL="0" indent="0">
              <a:buNone/>
            </a:pPr>
            <a:r>
              <a:rPr lang="en-GB" dirty="0" smtClean="0"/>
              <a:t>2- </a:t>
            </a:r>
            <a:r>
              <a:rPr lang="en-GB" dirty="0"/>
              <a:t>Contribute in the world of Science with new discovery, Knowledge, Training and mentoring for new researchers.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714"/>
            <a:ext cx="12192000" cy="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6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7114"/>
            <a:ext cx="10515600" cy="1325563"/>
          </a:xfrm>
        </p:spPr>
        <p:txBody>
          <a:bodyPr/>
          <a:lstStyle/>
          <a:p>
            <a:r>
              <a:rPr lang="en-GB" dirty="0">
                <a:latin typeface="Times" charset="0"/>
                <a:ea typeface="Times" charset="0"/>
                <a:cs typeface="Times" charset="0"/>
              </a:rPr>
              <a:t>Moving to the United Kingdome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5407891" y="2047297"/>
            <a:ext cx="6242242" cy="3371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891" y="2026781"/>
            <a:ext cx="2336287" cy="3391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1903738"/>
            <a:ext cx="3759238" cy="18189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935774"/>
            <a:ext cx="2716859" cy="2037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324" y="1485981"/>
            <a:ext cx="2095500" cy="177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b="3844"/>
          <a:stretch/>
        </p:blipFill>
        <p:spPr>
          <a:xfrm>
            <a:off x="3362143" y="2291849"/>
            <a:ext cx="6038850" cy="412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34714"/>
            <a:ext cx="12192000" cy="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9714">
            <a:off x="3178016" y="1946409"/>
            <a:ext cx="3167203" cy="4700399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7" y="2525917"/>
            <a:ext cx="2750557" cy="28657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45" y="3039413"/>
            <a:ext cx="1959306" cy="209925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348507" y="4919730"/>
            <a:ext cx="2395470" cy="463638"/>
          </a:xfrm>
          <a:prstGeom prst="rightArrow">
            <a:avLst/>
          </a:prstGeom>
          <a:gradFill flip="none" rotWithShape="1">
            <a:gsLst>
              <a:gs pos="0">
                <a:srgbClr val="C00000">
                  <a:lumMod val="97000"/>
                  <a:lumOff val="3000"/>
                  <a:alpha val="94000"/>
                </a:srgbClr>
              </a:gs>
              <a:gs pos="5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927279" y="5576552"/>
            <a:ext cx="215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Targeting the Erythrocyte stage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5627" y="5344732"/>
            <a:ext cx="1004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Multiple infection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20485" y="537049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Immunity </a:t>
            </a:r>
          </a:p>
        </p:txBody>
      </p:sp>
      <p:sp>
        <p:nvSpPr>
          <p:cNvPr id="14" name="Curved Up Arrow 13"/>
          <p:cNvSpPr/>
          <p:nvPr/>
        </p:nvSpPr>
        <p:spPr>
          <a:xfrm rot="19122558" flipV="1">
            <a:off x="5296480" y="2587343"/>
            <a:ext cx="781275" cy="3496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051" y="1906073"/>
            <a:ext cx="1862574" cy="14005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Down Arrow 16"/>
          <p:cNvSpPr/>
          <p:nvPr/>
        </p:nvSpPr>
        <p:spPr>
          <a:xfrm>
            <a:off x="7366716" y="3528811"/>
            <a:ext cx="484632" cy="6053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2908" y="3582249"/>
            <a:ext cx="902286" cy="12132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05506" y="6211669"/>
            <a:ext cx="180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V(D)J gene sequencing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86423" y="4971245"/>
            <a:ext cx="1519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Monoclonal antibodies production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5585" y="1971920"/>
            <a:ext cx="939907" cy="937237"/>
          </a:xfrm>
          <a:prstGeom prst="rect">
            <a:avLst/>
          </a:prstGeom>
        </p:spPr>
      </p:pic>
      <p:sp>
        <p:nvSpPr>
          <p:cNvPr id="23" name="Multiply 22"/>
          <p:cNvSpPr/>
          <p:nvPr/>
        </p:nvSpPr>
        <p:spPr>
          <a:xfrm>
            <a:off x="1387610" y="4137856"/>
            <a:ext cx="1381998" cy="1346245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Arrow 25"/>
          <p:cNvSpPr/>
          <p:nvPr/>
        </p:nvSpPr>
        <p:spPr>
          <a:xfrm rot="19749680">
            <a:off x="9736427" y="3966691"/>
            <a:ext cx="450760" cy="502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10556383" y="4767456"/>
            <a:ext cx="163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Blocking cell adhesion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779" y="2985248"/>
            <a:ext cx="1868813" cy="16834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6" y="107577"/>
            <a:ext cx="1416343" cy="101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849" y="138113"/>
            <a:ext cx="1428750" cy="10953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6719" y="363377"/>
            <a:ext cx="8498561" cy="11827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2322" y="4329394"/>
            <a:ext cx="2266227" cy="1770377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10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  <p:bldP spid="14" grpId="0" animBg="1"/>
      <p:bldP spid="17" grpId="0" animBg="1"/>
      <p:bldP spid="19" grpId="0"/>
      <p:bldP spid="20" grpId="0"/>
      <p:bldP spid="23" grpId="0" animBg="1"/>
      <p:bldP spid="26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Monoclonal Antibodies Titration</a:t>
            </a:r>
            <a:r>
              <a:rPr lang="en-GB" sz="4000" dirty="0"/>
              <a:t> 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r>
              <a:rPr lang="en-GB" sz="4000" dirty="0"/>
              <a:t>   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A97E296A-5B93-4FD6-A8A4-A84518DB88B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1" y="1790115"/>
          <a:ext cx="3627268" cy="2480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B9FA8CF8-5431-4952-81CB-643B480E9A4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465469" y="1821887"/>
          <a:ext cx="3380913" cy="2416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B547626F-F802-425D-9F65-BD9537D2EC3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092737" y="1790115"/>
          <a:ext cx="3661298" cy="2448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A782C669-066D-43FE-952D-223A8D5CEF1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4238386"/>
          <a:ext cx="3380914" cy="2339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B8997E12-9680-4D1F-B347-E15B2F5F202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465469" y="4270158"/>
          <a:ext cx="3627268" cy="2308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xmlns="" id="{F48237F3-B8AD-4AD5-8C12-41A1DB8EF80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39092" y="4270159"/>
          <a:ext cx="3414943" cy="2192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34714"/>
            <a:ext cx="12192000" cy="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Graphic spid="6" grpId="0">
        <p:bldAsOne/>
      </p:bldGraphic>
      <p:bldGraphic spid="7" grpId="0">
        <p:bldAsOne/>
      </p:bldGraphic>
      <p:bldGraphic spid="9" grpId="0">
        <p:bldAsOne/>
      </p:bldGraphic>
      <p:bldGraphic spid="1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390" y="365125"/>
            <a:ext cx="11118410" cy="1325563"/>
          </a:xfrm>
        </p:spPr>
        <p:txBody>
          <a:bodyPr/>
          <a:lstStyle/>
          <a:p>
            <a:r>
              <a:rPr lang="en-GB" dirty="0">
                <a:latin typeface="Times" charset="0"/>
                <a:ea typeface="Times" charset="0"/>
                <a:cs typeface="Times" charset="0"/>
              </a:rPr>
              <a:t>Next Step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dirty="0"/>
              <a:t>Characterization of binding of </a:t>
            </a:r>
            <a:r>
              <a:rPr lang="en-US" dirty="0" err="1"/>
              <a:t>mAbs</a:t>
            </a:r>
            <a:r>
              <a:rPr lang="en-US" dirty="0"/>
              <a:t> to different </a:t>
            </a:r>
            <a:r>
              <a:rPr lang="en-US" dirty="0" err="1"/>
              <a:t>DBL</a:t>
            </a:r>
            <a:r>
              <a:rPr lang="en-US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/>
              <a:t> by ELISA and FACS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dirty="0"/>
              <a:t>Characterization of blocking of </a:t>
            </a:r>
            <a:r>
              <a:rPr lang="en-US" dirty="0" err="1"/>
              <a:t>iRBCs</a:t>
            </a:r>
            <a:r>
              <a:rPr lang="en-US" dirty="0"/>
              <a:t> adhesion to ICAM-1 by cross-reactive and selected variant-specific antibodies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dirty="0"/>
              <a:t>Molecular analysis of Ig variable region of cross-reactive versus variant-specific antibodies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901"/>
            <a:ext cx="12192000" cy="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1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0"/>
            <a:ext cx="11138647" cy="1690689"/>
          </a:xfrm>
        </p:spPr>
        <p:txBody>
          <a:bodyPr/>
          <a:lstStyle/>
          <a:p>
            <a:r>
              <a:rPr lang="en-US" dirty="0" smtClean="0"/>
              <a:t>Background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Biochemistry, Faculty of Science KAAU, </a:t>
            </a:r>
            <a:r>
              <a:rPr lang="en-US" dirty="0" err="1" smtClean="0"/>
              <a:t>Jeddah,KSA</a:t>
            </a:r>
            <a:r>
              <a:rPr lang="en-US" dirty="0" smtClean="0"/>
              <a:t> </a:t>
            </a:r>
          </a:p>
          <a:p>
            <a:r>
              <a:rPr lang="en-US" dirty="0" smtClean="0"/>
              <a:t>MSc Anatomy and histological Technique KAAU, Jeddah, KSA</a:t>
            </a:r>
          </a:p>
          <a:p>
            <a:r>
              <a:rPr lang="en-US" dirty="0" smtClean="0"/>
              <a:t>MSc in Molecular Pathology and Toxicology, Leicester university, UK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987"/>
            <a:ext cx="12192000" cy="60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1" y="3429000"/>
            <a:ext cx="6562165" cy="25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99" y="137786"/>
            <a:ext cx="10515600" cy="1372863"/>
          </a:xfrm>
        </p:spPr>
        <p:txBody>
          <a:bodyPr/>
          <a:lstStyle/>
          <a:p>
            <a:r>
              <a:rPr lang="en-GB" dirty="0">
                <a:latin typeface="Times" charset="0"/>
                <a:ea typeface="Times" charset="0"/>
                <a:cs typeface="Times" charset="0"/>
              </a:rPr>
              <a:t>Skills and Expertise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Molecular Techniques : Genomic extraction, purification, PCR-qPCR, multiplex, Cloning, In-situ hybridization, Immunohistochemistry and DNA sequencing. </a:t>
            </a:r>
          </a:p>
          <a:p>
            <a:r>
              <a:rPr lang="en-GB" dirty="0"/>
              <a:t>Biochemistry, Immunology, Blood Bank and Haematology </a:t>
            </a:r>
          </a:p>
          <a:p>
            <a:r>
              <a:rPr lang="en-GB" dirty="0"/>
              <a:t>Cell </a:t>
            </a:r>
            <a:r>
              <a:rPr lang="en-GB" dirty="0" smtClean="0"/>
              <a:t>Culture, Parasites Culture, </a:t>
            </a:r>
            <a:r>
              <a:rPr lang="en-GB" dirty="0"/>
              <a:t>Transfections and gene silencing,  antibodies Productions and pathogens’ Proteins production. </a:t>
            </a:r>
          </a:p>
          <a:p>
            <a:r>
              <a:rPr lang="en-GB" dirty="0"/>
              <a:t>Bioinformatic: Primers Design, Sequence Analysis software </a:t>
            </a:r>
            <a:endParaRPr lang="en-GB" dirty="0" smtClean="0"/>
          </a:p>
          <a:p>
            <a:r>
              <a:rPr lang="en-GB" dirty="0" smtClean="0"/>
              <a:t>Access to patients samples.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714"/>
            <a:ext cx="12192000" cy="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64" y="0"/>
            <a:ext cx="10515600" cy="1325563"/>
          </a:xfrm>
        </p:spPr>
        <p:txBody>
          <a:bodyPr/>
          <a:lstStyle/>
          <a:p>
            <a:r>
              <a:rPr lang="en-GB" dirty="0">
                <a:latin typeface="Times" charset="0"/>
                <a:ea typeface="Times" charset="0"/>
                <a:cs typeface="Times" charset="0"/>
              </a:rPr>
              <a:t>Difficulties of Research in KSA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Lack of Expertise in research to conduct strategies and policies  for Surveillances and eliminations of infectious diseases.</a:t>
            </a:r>
          </a:p>
          <a:p>
            <a:r>
              <a:rPr lang="en-GB" dirty="0"/>
              <a:t>Parasites studies are neglected and undesirable field. </a:t>
            </a:r>
          </a:p>
          <a:p>
            <a:r>
              <a:rPr lang="en-GB" dirty="0"/>
              <a:t>Lack of Collaborations between Universities and health Authorities.</a:t>
            </a:r>
          </a:p>
          <a:p>
            <a:r>
              <a:rPr lang="en-GB" dirty="0"/>
              <a:t>No Industrial Companies. </a:t>
            </a:r>
          </a:p>
          <a:p>
            <a:r>
              <a:rPr lang="en-GB" dirty="0"/>
              <a:t>Collaboration with Researcher known in their field. </a:t>
            </a:r>
          </a:p>
          <a:p>
            <a:r>
              <a:rPr lang="en-GB" dirty="0"/>
              <a:t>The collaboration for Training and mentoring.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714"/>
            <a:ext cx="12192000" cy="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0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04" t="2370" b="7536"/>
          <a:stretch/>
        </p:blipFill>
        <p:spPr>
          <a:xfrm>
            <a:off x="7787057" y="1376956"/>
            <a:ext cx="3976482" cy="4069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325" y="1252101"/>
            <a:ext cx="7327900" cy="427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159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6667130" y="4216893"/>
            <a:ext cx="648000" cy="72000"/>
          </a:xfrm>
          <a:prstGeom prst="line">
            <a:avLst/>
          </a:prstGeom>
          <a:ln>
            <a:solidFill>
              <a:srgbClr val="C00000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6872" y="3877321"/>
            <a:ext cx="3595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1- Commercial city </a:t>
            </a:r>
          </a:p>
          <a:p>
            <a:r>
              <a:rPr lang="en-GB" sz="2800" dirty="0">
                <a:solidFill>
                  <a:srgbClr val="FF0000"/>
                </a:solidFill>
              </a:rPr>
              <a:t>2-Main Port with an international airport   3-population  4 million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994"/>
          <a:stretch/>
        </p:blipFill>
        <p:spPr>
          <a:xfrm>
            <a:off x="4409163" y="1959514"/>
            <a:ext cx="7377886" cy="3892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6872" y="-250520"/>
            <a:ext cx="10515600" cy="1576084"/>
          </a:xfrm>
        </p:spPr>
        <p:txBody>
          <a:bodyPr/>
          <a:lstStyle/>
          <a:p>
            <a:r>
              <a:rPr lang="en-GB" dirty="0">
                <a:latin typeface="Times" charset="0"/>
                <a:ea typeface="Times" charset="0"/>
                <a:cs typeface="Times" charset="0"/>
              </a:rPr>
              <a:t>KSA in the World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9866"/>
            <a:ext cx="12192000" cy="60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28" y="1207362"/>
            <a:ext cx="5448897" cy="53399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66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xy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295" y="1639669"/>
            <a:ext cx="4474852" cy="357866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478072" y="481900"/>
            <a:ext cx="7795354" cy="1303867"/>
          </a:xfrm>
        </p:spPr>
        <p:txBody>
          <a:bodyPr/>
          <a:lstStyle/>
          <a:p>
            <a:pPr algn="ctr"/>
            <a:r>
              <a:rPr lang="en-GB" b="1" dirty="0">
                <a:latin typeface="Apple Chancery" charset="0"/>
                <a:ea typeface="Apple Chancery" charset="0"/>
                <a:cs typeface="Apple Chancery" charset="0"/>
              </a:rPr>
              <a:t>Post Cards from Jeddah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806" y="2539717"/>
            <a:ext cx="4631582" cy="34760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226" y="1370736"/>
            <a:ext cx="4243184" cy="34811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2575" y="2354892"/>
            <a:ext cx="7835787" cy="43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8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16" y="-125260"/>
            <a:ext cx="11153384" cy="1815949"/>
          </a:xfrm>
        </p:spPr>
        <p:txBody>
          <a:bodyPr/>
          <a:lstStyle/>
          <a:p>
            <a:r>
              <a:rPr lang="en-GB" dirty="0">
                <a:latin typeface="Times" charset="0"/>
                <a:ea typeface="Times" charset="0"/>
                <a:cs typeface="Times" charset="0"/>
              </a:rPr>
              <a:t>Jeddah Regional Laboratory  </a:t>
            </a:r>
          </a:p>
        </p:txBody>
      </p:sp>
      <p:sp>
        <p:nvSpPr>
          <p:cNvPr id="43" name="Hexagon 42"/>
          <p:cNvSpPr/>
          <p:nvPr/>
        </p:nvSpPr>
        <p:spPr>
          <a:xfrm>
            <a:off x="1736433" y="2031999"/>
            <a:ext cx="2639892" cy="1821557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PRE- Marriage</a:t>
            </a:r>
          </a:p>
        </p:txBody>
      </p:sp>
      <p:sp>
        <p:nvSpPr>
          <p:cNvPr id="44" name="Hexagon 43"/>
          <p:cNvSpPr/>
          <p:nvPr/>
        </p:nvSpPr>
        <p:spPr>
          <a:xfrm>
            <a:off x="3505197" y="2738580"/>
            <a:ext cx="2639892" cy="1821557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New Born </a:t>
            </a:r>
          </a:p>
        </p:txBody>
      </p:sp>
      <p:sp>
        <p:nvSpPr>
          <p:cNvPr id="45" name="Hexagon 44"/>
          <p:cNvSpPr/>
          <p:nvPr/>
        </p:nvSpPr>
        <p:spPr>
          <a:xfrm>
            <a:off x="5273963" y="2031999"/>
            <a:ext cx="2639892" cy="1821557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TB</a:t>
            </a:r>
          </a:p>
        </p:txBody>
      </p:sp>
      <p:sp>
        <p:nvSpPr>
          <p:cNvPr id="46" name="Hexagon 45"/>
          <p:cNvSpPr/>
          <p:nvPr/>
        </p:nvSpPr>
        <p:spPr>
          <a:xfrm>
            <a:off x="1736434" y="3426690"/>
            <a:ext cx="2639892" cy="1821557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Blood Bank </a:t>
            </a:r>
          </a:p>
        </p:txBody>
      </p:sp>
      <p:sp>
        <p:nvSpPr>
          <p:cNvPr id="47" name="Hexagon 46"/>
          <p:cNvSpPr/>
          <p:nvPr/>
        </p:nvSpPr>
        <p:spPr>
          <a:xfrm>
            <a:off x="5273963" y="3412835"/>
            <a:ext cx="2639892" cy="1821557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Public Health </a:t>
            </a:r>
          </a:p>
        </p:txBody>
      </p:sp>
      <p:sp>
        <p:nvSpPr>
          <p:cNvPr id="48" name="Hexagon 47"/>
          <p:cNvSpPr/>
          <p:nvPr/>
        </p:nvSpPr>
        <p:spPr>
          <a:xfrm>
            <a:off x="3505198" y="4087090"/>
            <a:ext cx="2639892" cy="1821557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Clinical Biochemistry  </a:t>
            </a:r>
          </a:p>
        </p:txBody>
      </p:sp>
      <p:sp>
        <p:nvSpPr>
          <p:cNvPr id="49" name="Hexagon 48"/>
          <p:cNvSpPr/>
          <p:nvPr/>
        </p:nvSpPr>
        <p:spPr>
          <a:xfrm>
            <a:off x="7042727" y="2722417"/>
            <a:ext cx="2639892" cy="1821557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Virology </a:t>
            </a:r>
          </a:p>
        </p:txBody>
      </p:sp>
      <p:sp>
        <p:nvSpPr>
          <p:cNvPr id="50" name="Hexagon 49"/>
          <p:cNvSpPr/>
          <p:nvPr/>
        </p:nvSpPr>
        <p:spPr>
          <a:xfrm>
            <a:off x="7042727" y="4103253"/>
            <a:ext cx="2639892" cy="1821557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Immunology</a:t>
            </a:r>
            <a:r>
              <a:rPr lang="en-GB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643" y="119973"/>
            <a:ext cx="1082457" cy="828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9939"/>
            <a:ext cx="12192000" cy="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3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07" y="307731"/>
            <a:ext cx="5330182" cy="399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34" y="307732"/>
            <a:ext cx="5524426" cy="39456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73" y="554735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Jeddah Regional Laboratory 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Virology Department </a:t>
            </a:r>
          </a:p>
        </p:txBody>
      </p:sp>
    </p:spTree>
    <p:extLst>
      <p:ext uri="{BB962C8B-B14F-4D97-AF65-F5344CB8AC3E}">
        <p14:creationId xmlns:p14="http://schemas.microsoft.com/office/powerpoint/2010/main" val="52996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282" r="18403" b="3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Extraction unite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984" y="152400"/>
            <a:ext cx="7246381" cy="32434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35" y="152400"/>
            <a:ext cx="4177042" cy="32434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4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5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606" r="11079" b="3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0530" r="-1" b="22025"/>
          <a:stretch/>
        </p:blipFill>
        <p:spPr>
          <a:xfrm>
            <a:off x="4638955" y="321733"/>
            <a:ext cx="3539976" cy="2985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470" r="11922" b="-2"/>
          <a:stretch/>
        </p:blipFill>
        <p:spPr>
          <a:xfrm>
            <a:off x="8348570" y="321734"/>
            <a:ext cx="3535590" cy="2985818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030" r="16819" b="3"/>
          <a:stretch/>
        </p:blipFill>
        <p:spPr>
          <a:xfrm>
            <a:off x="317635" y="321733"/>
            <a:ext cx="4151681" cy="30268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qPCR unite </a:t>
            </a:r>
            <a:endParaRPr lang="en-US" sz="72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73" y="0"/>
            <a:ext cx="10515600" cy="1325563"/>
          </a:xfrm>
        </p:spPr>
        <p:txBody>
          <a:bodyPr/>
          <a:lstStyle/>
          <a:p>
            <a:r>
              <a:rPr lang="en-GB" dirty="0">
                <a:latin typeface="Times" charset="0"/>
                <a:ea typeface="Times" charset="0"/>
                <a:cs typeface="Times" charset="0"/>
              </a:rPr>
              <a:t>Real Time PCR single and Multiplex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905000" cy="3476048"/>
          </a:xfrm>
        </p:spPr>
        <p:txBody>
          <a:bodyPr/>
          <a:lstStyle/>
          <a:p>
            <a:r>
              <a:rPr lang="en-GB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Viral Load</a:t>
            </a:r>
          </a:p>
          <a:p>
            <a:pPr marL="0" indent="0">
              <a:buNone/>
            </a:pPr>
            <a:r>
              <a:rPr lang="en-GB" dirty="0"/>
              <a:t>1- HIV</a:t>
            </a:r>
          </a:p>
          <a:p>
            <a:pPr marL="0" indent="0">
              <a:buNone/>
            </a:pPr>
            <a:r>
              <a:rPr lang="en-GB" dirty="0"/>
              <a:t>2-HCV</a:t>
            </a:r>
          </a:p>
          <a:p>
            <a:pPr marL="0" indent="0">
              <a:buNone/>
            </a:pPr>
            <a:r>
              <a:rPr lang="en-GB" dirty="0"/>
              <a:t>3-HBV</a:t>
            </a:r>
          </a:p>
          <a:p>
            <a:pPr marL="0" indent="0">
              <a:buNone/>
            </a:pPr>
            <a:r>
              <a:rPr lang="en-GB" dirty="0"/>
              <a:t>4-CMV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3873" y="1822450"/>
            <a:ext cx="3073400" cy="376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Haemorrhagic Fever Viruses </a:t>
            </a:r>
          </a:p>
          <a:p>
            <a:pPr marL="0" indent="0">
              <a:buNone/>
            </a:pPr>
            <a:r>
              <a:rPr lang="en-GB" sz="2200" dirty="0"/>
              <a:t>1- Dengue </a:t>
            </a:r>
          </a:p>
          <a:p>
            <a:pPr marL="0" indent="0">
              <a:buNone/>
            </a:pPr>
            <a:r>
              <a:rPr lang="en-GB" sz="2200" dirty="0"/>
              <a:t>2-Alkurma</a:t>
            </a:r>
          </a:p>
          <a:p>
            <a:pPr marL="0" indent="0">
              <a:buNone/>
            </a:pPr>
            <a:r>
              <a:rPr lang="en-GB" sz="2200" dirty="0"/>
              <a:t>3-Chikengunya </a:t>
            </a:r>
          </a:p>
          <a:p>
            <a:pPr marL="0" indent="0">
              <a:buNone/>
            </a:pPr>
            <a:r>
              <a:rPr lang="en-GB" sz="2200" dirty="0"/>
              <a:t>4-Rift Valley</a:t>
            </a:r>
          </a:p>
          <a:p>
            <a:pPr marL="0" indent="0">
              <a:buNone/>
            </a:pPr>
            <a:r>
              <a:rPr lang="en-GB" sz="2200" dirty="0"/>
              <a:t>5-Zika virus </a:t>
            </a:r>
          </a:p>
          <a:p>
            <a:pPr marL="0" indent="0">
              <a:buNone/>
            </a:pPr>
            <a:r>
              <a:rPr lang="en-GB" sz="2200" dirty="0"/>
              <a:t>6- West Nile 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26036" y="1840923"/>
            <a:ext cx="3073400" cy="376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Respiratory viruses 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FF0000"/>
                </a:solidFill>
              </a:rPr>
              <a:t>1-MERS COV</a:t>
            </a:r>
          </a:p>
          <a:p>
            <a:pPr marL="0" indent="0">
              <a:buNone/>
            </a:pPr>
            <a:r>
              <a:rPr lang="en-GB" sz="2200" dirty="0"/>
              <a:t>2-Influnza  A&amp;B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927"/>
            <a:ext cx="12192000" cy="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4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64" y="163780"/>
            <a:ext cx="10515600" cy="1325563"/>
          </a:xfrm>
        </p:spPr>
        <p:txBody>
          <a:bodyPr/>
          <a:lstStyle/>
          <a:p>
            <a:r>
              <a:rPr lang="en-GB" dirty="0">
                <a:latin typeface="Times" charset="0"/>
                <a:ea typeface="Times" charset="0"/>
                <a:cs typeface="Times" charset="0"/>
              </a:rPr>
              <a:t>Vector Born Department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1" y="1930400"/>
            <a:ext cx="2170860" cy="2891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22" y="1930401"/>
            <a:ext cx="2105197" cy="2891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90" y="1930400"/>
            <a:ext cx="2218226" cy="2799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12" y="2077787"/>
            <a:ext cx="2494844" cy="2652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4764" y="31587"/>
            <a:ext cx="1426588" cy="10912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5195944"/>
            <a:ext cx="2036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Hisham</a:t>
            </a:r>
          </a:p>
          <a:p>
            <a:r>
              <a:rPr lang="en-US" dirty="0" smtClean="0"/>
              <a:t>Malaria Program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1238" y="5195944"/>
            <a:ext cx="1355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Hijri </a:t>
            </a:r>
          </a:p>
          <a:p>
            <a:r>
              <a:rPr lang="en-US" dirty="0" smtClean="0"/>
              <a:t>Schistosoma </a:t>
            </a:r>
          </a:p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29139" y="5314278"/>
            <a:ext cx="1566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Ashwaq</a:t>
            </a:r>
            <a:r>
              <a:rPr lang="en-US" dirty="0" smtClean="0"/>
              <a:t> </a:t>
            </a:r>
          </a:p>
          <a:p>
            <a:r>
              <a:rPr lang="en-US" dirty="0" smtClean="0"/>
              <a:t>Vector control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64762" y="5088367"/>
            <a:ext cx="174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Abdulwahab</a:t>
            </a:r>
            <a:endParaRPr lang="en-US" dirty="0" smtClean="0"/>
          </a:p>
          <a:p>
            <a:r>
              <a:rPr lang="en-US" dirty="0" smtClean="0"/>
              <a:t>Malaria Program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34714"/>
            <a:ext cx="12192000" cy="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9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3245</TotalTime>
  <Words>382</Words>
  <Application>Microsoft Macintosh PowerPoint</Application>
  <PresentationFormat>Widescreen</PresentationFormat>
  <Paragraphs>86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Apple Chancery</vt:lpstr>
      <vt:lpstr>Calibri</vt:lpstr>
      <vt:lpstr>Calibri Light</vt:lpstr>
      <vt:lpstr>Symbol</vt:lpstr>
      <vt:lpstr>Times</vt:lpstr>
      <vt:lpstr>Times New Roman</vt:lpstr>
      <vt:lpstr>Arial</vt:lpstr>
      <vt:lpstr>Office Theme</vt:lpstr>
      <vt:lpstr>Hisham Alharbi </vt:lpstr>
      <vt:lpstr>KSA in the World </vt:lpstr>
      <vt:lpstr>Post Cards from Jeddah </vt:lpstr>
      <vt:lpstr>Jeddah Regional Laboratory  </vt:lpstr>
      <vt:lpstr>Jeddah Regional Laboratory  Virology Department </vt:lpstr>
      <vt:lpstr>Extraction unite </vt:lpstr>
      <vt:lpstr>qPCR unite </vt:lpstr>
      <vt:lpstr>Real Time PCR single and Multiplex </vt:lpstr>
      <vt:lpstr>Vector Born Department </vt:lpstr>
      <vt:lpstr>Main aim and Goal </vt:lpstr>
      <vt:lpstr>Moving to the United Kingdome </vt:lpstr>
      <vt:lpstr>PowerPoint Presentation</vt:lpstr>
      <vt:lpstr>Monoclonal Antibodies Titration curves    </vt:lpstr>
      <vt:lpstr>Next Step </vt:lpstr>
      <vt:lpstr>Background </vt:lpstr>
      <vt:lpstr>Skills and Expertise </vt:lpstr>
      <vt:lpstr>Difficulties of Research in KSA 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Hisham Alharbi</dc:creator>
  <cp:lastModifiedBy>Hisham Alharbi</cp:lastModifiedBy>
  <cp:revision>51</cp:revision>
  <dcterms:created xsi:type="dcterms:W3CDTF">2017-07-20T09:35:30Z</dcterms:created>
  <dcterms:modified xsi:type="dcterms:W3CDTF">2017-07-23T22:46:06Z</dcterms:modified>
</cp:coreProperties>
</file>